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22" r:id="rId2"/>
    <p:sldId id="388" r:id="rId3"/>
    <p:sldId id="428" r:id="rId4"/>
    <p:sldId id="429" r:id="rId5"/>
    <p:sldId id="382" r:id="rId6"/>
    <p:sldId id="398" r:id="rId7"/>
    <p:sldId id="430" r:id="rId8"/>
    <p:sldId id="424" r:id="rId9"/>
    <p:sldId id="425" r:id="rId10"/>
    <p:sldId id="431" r:id="rId11"/>
    <p:sldId id="432" r:id="rId12"/>
    <p:sldId id="433" r:id="rId13"/>
    <p:sldId id="434" r:id="rId14"/>
  </p:sldIdLst>
  <p:sldSz cx="12192000" cy="6858000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jalla One" panose="02000506040000020004" pitchFamily="2" charset="0"/>
      <p:regular r:id="rId22"/>
    </p:embeddedFont>
    <p:embeddedFont>
      <p:font typeface="Landasans Medium" panose="00000606000000000000" pitchFamily="50" charset="0"/>
      <p:regular r:id="rId23"/>
    </p:embeddedFont>
    <p:embeddedFont>
      <p:font typeface="Source Sans Pro Black" panose="020B0803030403020204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3207-B122-3E54-707E-A11BDE24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C3C95-0CFF-DD0F-1B9B-C1CBCF4F9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56737-A4A8-A9E2-47BA-36EFA926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7EC2-86E3-A133-1BD2-0D2496AF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CC41-B041-35E9-5B27-D3980C6A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381F-A89E-76AA-15B6-9A2FB079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38FE3-96BE-3FE9-2058-1422859E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3097-4CC9-F2BE-4596-51516CB4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F507-0D3F-AE02-F3F5-ACBBB956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ADFDB-BC24-F3CD-2CAA-1B811DCA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5A721-8E4C-CD27-8E3E-F789D08E2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24A58-27C1-18F1-4870-06D0F6C5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A9DB-3E25-037F-5108-5B3AFD4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7C77-81C0-3764-9CC7-8DE4B7F1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F9AC-A37C-A376-5A08-6E0B2F7D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35E2-ABE0-0D40-C314-D9C48D77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A130-C858-6F1B-00A0-23555F65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9C96-34FC-D3E5-6181-7D6A393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E4D5-773B-E8B1-E2E6-64CF7FA4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F9E21-988C-D263-8B0A-E0E20DA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5E40-1F71-FE87-0A78-3B798DA0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167D-775D-7CA9-D65B-6B6D077D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A9BE-F07E-849A-E991-FE40B7B2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1DAE-9630-B45D-E2DC-17AA919B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A40A-1482-9ED0-51AB-957AD8DE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1A70-B921-74D2-63BB-ECE2F96D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3B72-085C-4F8E-E54F-E0CAB6AC0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BFB94-EA7A-F8CB-033E-2E9041EE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306E4-4799-0E8A-B00E-288258B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DD5F9-CF72-F9FE-7206-C1286F20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DE4E-33F3-3645-8A36-D780A64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6D54-0CE7-4F42-0C81-3D1F3955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1D3C2-94E9-7889-C069-8F37EF0F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7BDB-4440-F271-DDC1-17E889AB5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1E28F-4298-326A-9BB3-1A3F8181C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15709-85C2-0DEA-F931-862A29811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7AF8A-FF89-0045-5A62-6BD5A7EF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847B9-F9D5-D3F1-BCAD-92EF10AD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9772C-0068-5537-0377-2FD1E19C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1C34-E5F7-E2A0-4CFD-E53BE82D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A486F-FFB2-5414-D822-653FFC2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A3B5-7BF6-CEBD-C13E-91B0628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68BE2-5AFE-EBB0-FF0F-C5A935C1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C5344-42DE-E219-6FE1-876C9B8B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8AD2-BF83-952F-3512-4E365DA0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AC4B-1C7C-0BE9-9362-42B168D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8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5218-B1C5-853A-64F6-06E99D15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E09C-F363-94BC-AC62-969C0CB7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7BF84-B106-5B7F-4659-6A53861EB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08E4A-A249-7205-81F3-F1B2A6A4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2EE3B-B5BB-70AC-9032-D0DF2AC4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D1869-FDD9-8A4D-5E8B-8C831259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091-1245-05AA-0999-DFF38751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78FB9-8F50-CCE4-E851-29B9F40D2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1FE9A-684B-C0F8-9BA9-E781FF3E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F87D-787F-E900-3929-5BEDB5B2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6718E-A01C-0E4D-E264-57FE56BB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95C3-9327-BE6F-AC49-115A0483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74FCA-A8FC-ABEF-D960-81C4A7B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5344C-5979-A8E1-F4E2-0992ED40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69FE1-63A8-5F40-B934-32B99633F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B6D7-27A4-4D98-89E8-B9A1322EA32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4D30-B838-90BF-B45D-FA3C3AC9D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62A12-DAF7-AADC-7270-1778E325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BC08-50EF-4BD0-9A73-820D998E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7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2010516" y="300541"/>
            <a:ext cx="839739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Christ’s Church – </a:t>
            </a:r>
            <a:r>
              <a:rPr lang="en-US" sz="5400" dirty="0">
                <a:solidFill>
                  <a:srgbClr val="0070C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Correct Teaching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408523" y="2266208"/>
            <a:ext cx="71825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Jesus notices what is being taught at a church!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The Church’s teaching doesn’t change over time.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2</a:t>
            </a:r>
            <a:r>
              <a:rPr lang="en-US" sz="3600" baseline="30000" dirty="0">
                <a:latin typeface="Landasans Medium" panose="00000606000000000000" pitchFamily="50" charset="0"/>
              </a:rPr>
              <a:t>nd</a:t>
            </a:r>
            <a:r>
              <a:rPr lang="en-US" sz="3600" dirty="0">
                <a:latin typeface="Landasans Medium" panose="00000606000000000000" pitchFamily="50" charset="0"/>
              </a:rPr>
              <a:t> Timothy 4:1-5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People don’t always want to hear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5FBD6-C9D0-0A44-4400-EFE7E3CE2208}"/>
              </a:ext>
            </a:extLst>
          </p:cNvPr>
          <p:cNvSpPr txBox="1"/>
          <p:nvPr/>
        </p:nvSpPr>
        <p:spPr>
          <a:xfrm>
            <a:off x="4886672" y="12678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C00000"/>
                </a:solidFill>
                <a:latin typeface="Bebas Neue" panose="020B0606020202050201" pitchFamily="34" charset="0"/>
              </a:rPr>
              <a:t>Revelation 2:14-16</a:t>
            </a:r>
          </a:p>
        </p:txBody>
      </p:sp>
      <p:pic>
        <p:nvPicPr>
          <p:cNvPr id="1026" name="Picture 2" descr="Part Two: A Truly Inspirational Book List for Teachers | Lesson Planet">
            <a:extLst>
              <a:ext uri="{FF2B5EF4-FFF2-40B4-BE49-F238E27FC236}">
                <a16:creationId xmlns:a16="http://schemas.microsoft.com/office/drawing/2014/main" id="{8CCBA44E-A783-83CA-3A33-959179A0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0" y="1681766"/>
            <a:ext cx="3210311" cy="3847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2010516" y="300541"/>
            <a:ext cx="839739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Christ’s Church – </a:t>
            </a:r>
            <a:r>
              <a:rPr lang="en-US" sz="5400" dirty="0">
                <a:solidFill>
                  <a:srgbClr val="0070C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Passion for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238876" y="2275151"/>
            <a:ext cx="73915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Jesus can see our attitude toward Him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What was His attitude toward God’s house? (John 2)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Describe a church that is “lukewarm”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Remember, a church is made up of individuals!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5FBD6-C9D0-0A44-4400-EFE7E3CE2208}"/>
              </a:ext>
            </a:extLst>
          </p:cNvPr>
          <p:cNvSpPr txBox="1"/>
          <p:nvPr/>
        </p:nvSpPr>
        <p:spPr>
          <a:xfrm>
            <a:off x="4886672" y="12678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C00000"/>
                </a:solidFill>
                <a:latin typeface="Bebas Neue" panose="020B0606020202050201" pitchFamily="34" charset="0"/>
              </a:rPr>
              <a:t>Revelation 3:12-19</a:t>
            </a:r>
          </a:p>
        </p:txBody>
      </p:sp>
      <p:pic>
        <p:nvPicPr>
          <p:cNvPr id="5122" name="Picture 2" descr="WORLD SLEEP DAY - March 17, 2023 - National Today">
            <a:extLst>
              <a:ext uri="{FF2B5EF4-FFF2-40B4-BE49-F238E27FC236}">
                <a16:creationId xmlns:a16="http://schemas.microsoft.com/office/drawing/2014/main" id="{1D1C75E4-93C4-D2D7-137F-D359AB9F9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17873"/>
          <a:stretch/>
        </p:blipFill>
        <p:spPr bwMode="auto">
          <a:xfrm>
            <a:off x="471839" y="1492096"/>
            <a:ext cx="3464845" cy="4881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31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841420" y="300541"/>
            <a:ext cx="9566486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Christ’s Church – </a:t>
            </a:r>
            <a:r>
              <a:rPr lang="en-US" sz="5400" dirty="0">
                <a:solidFill>
                  <a:srgbClr val="0070C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Care For Its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238876" y="2275151"/>
            <a:ext cx="77942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A church should be a family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Care needs to be given for the weak, poor, elderly etc.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This includes spiritual as well as physical well being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We are all members of each 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5FBD6-C9D0-0A44-4400-EFE7E3CE2208}"/>
              </a:ext>
            </a:extLst>
          </p:cNvPr>
          <p:cNvSpPr txBox="1"/>
          <p:nvPr/>
        </p:nvSpPr>
        <p:spPr>
          <a:xfrm>
            <a:off x="4676318" y="16155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>
                <a:solidFill>
                  <a:srgbClr val="C00000"/>
                </a:solidFill>
                <a:latin typeface="Bebas Neue" panose="020B0606020202050201" pitchFamily="34" charset="0"/>
              </a:rPr>
              <a:t>ROMANS 12:10; James 2</a:t>
            </a:r>
          </a:p>
        </p:txBody>
      </p:sp>
      <p:pic>
        <p:nvPicPr>
          <p:cNvPr id="2050" name="Picture 2" descr="Top Family Caregiver Mistakes: Part 4, Not Involving Family Members in  Caring For Your Loved One">
            <a:extLst>
              <a:ext uri="{FF2B5EF4-FFF2-40B4-BE49-F238E27FC236}">
                <a16:creationId xmlns:a16="http://schemas.microsoft.com/office/drawing/2014/main" id="{06F242E6-6D73-98C9-E6DE-5B7A76250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r="28907"/>
          <a:stretch/>
        </p:blipFill>
        <p:spPr bwMode="auto">
          <a:xfrm>
            <a:off x="446467" y="1378039"/>
            <a:ext cx="3439276" cy="459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1353540" y="312608"/>
            <a:ext cx="948492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Christ’s Church – </a:t>
            </a:r>
            <a:r>
              <a:rPr lang="en-US" sz="5400" dirty="0">
                <a:solidFill>
                  <a:schemeClr val="accent1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</a:t>
            </a:r>
            <a:r>
              <a:rPr lang="en-US" sz="5400" dirty="0">
                <a:solidFill>
                  <a:srgbClr val="0070C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Love for the Lost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238876" y="2275151"/>
            <a:ext cx="739159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A church needs be focused on saving </a:t>
            </a:r>
            <a:r>
              <a:rPr lang="en-US" sz="3600" i="1" dirty="0">
                <a:latin typeface="Landasans Medium" panose="00000606000000000000" pitchFamily="50" charset="0"/>
              </a:rPr>
              <a:t>the world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It is an </a:t>
            </a:r>
            <a:r>
              <a:rPr lang="en-US" sz="3600" u="sng" dirty="0">
                <a:latin typeface="Landasans Medium" panose="00000606000000000000" pitchFamily="50" charset="0"/>
              </a:rPr>
              <a:t>individual</a:t>
            </a:r>
            <a:r>
              <a:rPr lang="en-US" sz="3600" dirty="0">
                <a:latin typeface="Landasans Medium" panose="00000606000000000000" pitchFamily="50" charset="0"/>
              </a:rPr>
              <a:t> responsibility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What does the future hold for a church that doesn’t have evangelism on their mind?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Spreading the gospel </a:t>
            </a:r>
            <a:r>
              <a:rPr lang="en-US" sz="3600" u="sng" dirty="0">
                <a:latin typeface="Landasans Medium" panose="00000606000000000000" pitchFamily="50" charset="0"/>
              </a:rPr>
              <a:t>around the world </a:t>
            </a:r>
            <a:r>
              <a:rPr lang="en-US" sz="3600" dirty="0">
                <a:latin typeface="Landasans Medium" panose="00000606000000000000" pitchFamily="50" charset="0"/>
              </a:rPr>
              <a:t>is also important!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5FBD6-C9D0-0A44-4400-EFE7E3CE2208}"/>
              </a:ext>
            </a:extLst>
          </p:cNvPr>
          <p:cNvSpPr txBox="1"/>
          <p:nvPr/>
        </p:nvSpPr>
        <p:spPr>
          <a:xfrm>
            <a:off x="4659146" y="162412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>
                <a:solidFill>
                  <a:srgbClr val="C00000"/>
                </a:solidFill>
                <a:latin typeface="Bebas Neue" panose="020B0606020202050201" pitchFamily="34" charset="0"/>
              </a:rPr>
              <a:t>Acts 8:4</a:t>
            </a:r>
          </a:p>
        </p:txBody>
      </p:sp>
      <p:pic>
        <p:nvPicPr>
          <p:cNvPr id="1026" name="Picture 2" descr="Mexico, facing its third COVID-19 wave, shows the dangers of weak federal  coordination">
            <a:extLst>
              <a:ext uri="{FF2B5EF4-FFF2-40B4-BE49-F238E27FC236}">
                <a16:creationId xmlns:a16="http://schemas.microsoft.com/office/drawing/2014/main" id="{DED3EC3E-6C7F-F6A5-6266-E223F52FD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9"/>
          <a:stretch/>
        </p:blipFill>
        <p:spPr bwMode="auto">
          <a:xfrm>
            <a:off x="382078" y="1584101"/>
            <a:ext cx="3603973" cy="4651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460F8-7073-9FC1-FC04-CA535049E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5ADFA-77AE-1B22-F2F7-D78A3EEBFFAB}"/>
              </a:ext>
            </a:extLst>
          </p:cNvPr>
          <p:cNvSpPr txBox="1"/>
          <p:nvPr/>
        </p:nvSpPr>
        <p:spPr>
          <a:xfrm>
            <a:off x="3362326" y="3429000"/>
            <a:ext cx="519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391744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Ways to Grow the Church - Word on Fire">
            <a:extLst>
              <a:ext uri="{FF2B5EF4-FFF2-40B4-BE49-F238E27FC236}">
                <a16:creationId xmlns:a16="http://schemas.microsoft.com/office/drawing/2014/main" id="{30BB1535-FF2B-CE55-216E-10719A17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Ways to Grow the Church - Word on Fire">
            <a:extLst>
              <a:ext uri="{FF2B5EF4-FFF2-40B4-BE49-F238E27FC236}">
                <a16:creationId xmlns:a16="http://schemas.microsoft.com/office/drawing/2014/main" id="{30BB1535-FF2B-CE55-216E-10719A17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F22A2-5631-DB04-A68E-7B769233E04E}"/>
              </a:ext>
            </a:extLst>
          </p:cNvPr>
          <p:cNvSpPr txBox="1"/>
          <p:nvPr/>
        </p:nvSpPr>
        <p:spPr>
          <a:xfrm>
            <a:off x="6096000" y="1137030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jalla One" panose="02000506040000020004" pitchFamily="2" charset="0"/>
              </a:rPr>
              <a:t>The pre-Christian history of the word had a direct bearing upon its Christian meaning, for the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jalla One" panose="02000506040000020004" pitchFamily="2" charset="0"/>
              </a:rPr>
              <a:t>ekklēsia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jalla One" panose="02000506040000020004" pitchFamily="2" charset="0"/>
              </a:rPr>
              <a:t> of the NT is a “theocratic democracy” (Lindsay, Church and Ministry in the Early Cents., 4), a society of those who are free, but are always conscious that their freedom springs from obedience to their King.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4E6D6-66DF-2F14-3AFC-763F5446436C}"/>
              </a:ext>
            </a:extLst>
          </p:cNvPr>
          <p:cNvSpPr txBox="1"/>
          <p:nvPr/>
        </p:nvSpPr>
        <p:spPr>
          <a:xfrm>
            <a:off x="714102" y="2351314"/>
            <a:ext cx="4249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0"/>
              </a:rPr>
              <a:t>Church = </a:t>
            </a:r>
          </a:p>
          <a:p>
            <a:r>
              <a:rPr lang="en-US" sz="6000" dirty="0">
                <a:solidFill>
                  <a:schemeClr val="bg1"/>
                </a:solidFill>
                <a:latin typeface="Bebas Neue" panose="020B0606020202050201" pitchFamily="34" charset="0"/>
              </a:rPr>
              <a:t>The </a:t>
            </a:r>
            <a:r>
              <a:rPr lang="en-US" sz="6000" dirty="0">
                <a:solidFill>
                  <a:srgbClr val="FFC000"/>
                </a:solidFill>
                <a:latin typeface="Bebas Neue" panose="020B0606020202050201" pitchFamily="34" charset="0"/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30968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B492E-4999-9048-8A23-BBD377E84D72}"/>
              </a:ext>
            </a:extLst>
          </p:cNvPr>
          <p:cNvSpPr txBox="1"/>
          <p:nvPr/>
        </p:nvSpPr>
        <p:spPr>
          <a:xfrm>
            <a:off x="6245847" y="457258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- Matthew 16:18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A352D-6214-150E-CE2D-CCA035C6906E}"/>
              </a:ext>
            </a:extLst>
          </p:cNvPr>
          <p:cNvSpPr txBox="1"/>
          <p:nvPr/>
        </p:nvSpPr>
        <p:spPr>
          <a:xfrm>
            <a:off x="951062" y="1825498"/>
            <a:ext cx="10439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andasans Medium" panose="00000606000000000000" pitchFamily="50" charset="0"/>
              </a:rPr>
              <a:t>“I also say to you that you are Peter, and upon this rock I will build </a:t>
            </a:r>
            <a:r>
              <a:rPr lang="en-US" sz="5400" dirty="0">
                <a:solidFill>
                  <a:srgbClr val="C00000"/>
                </a:solidFill>
                <a:latin typeface="Landasans Medium" panose="00000606000000000000" pitchFamily="50" charset="0"/>
              </a:rPr>
              <a:t>My church</a:t>
            </a:r>
            <a:r>
              <a:rPr lang="en-US" sz="5400" dirty="0">
                <a:latin typeface="Landasans Medium" panose="00000606000000000000" pitchFamily="50" charset="0"/>
              </a:rPr>
              <a:t>; and the gates of Hades will not overpower it.</a:t>
            </a:r>
          </a:p>
        </p:txBody>
      </p:sp>
    </p:spTree>
    <p:extLst>
      <p:ext uri="{BB962C8B-B14F-4D97-AF65-F5344CB8AC3E}">
        <p14:creationId xmlns:p14="http://schemas.microsoft.com/office/powerpoint/2010/main" val="10060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362076" y="1224324"/>
            <a:ext cx="91129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Landasans Medium" panose="00000606000000000000" pitchFamily="50" charset="0"/>
                <a:ea typeface="Source Sans Pro Black" panose="020B0803030403020204" pitchFamily="34" charset="0"/>
              </a:rPr>
              <a:t>The Church</a:t>
            </a:r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 is the unique separation and distinction of the people of God. </a:t>
            </a:r>
          </a:p>
        </p:txBody>
      </p:sp>
    </p:spTree>
    <p:extLst>
      <p:ext uri="{BB962C8B-B14F-4D97-AF65-F5344CB8AC3E}">
        <p14:creationId xmlns:p14="http://schemas.microsoft.com/office/powerpoint/2010/main" val="23010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9A08C3-C462-824A-9851-A59C799BA285}"/>
              </a:ext>
            </a:extLst>
          </p:cNvPr>
          <p:cNvSpPr txBox="1"/>
          <p:nvPr/>
        </p:nvSpPr>
        <p:spPr>
          <a:xfrm>
            <a:off x="1539545" y="309924"/>
            <a:ext cx="9112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Two Senses of the Church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7DCC7-3482-04BC-496A-173B9190574B}"/>
              </a:ext>
            </a:extLst>
          </p:cNvPr>
          <p:cNvSpPr txBox="1"/>
          <p:nvPr/>
        </p:nvSpPr>
        <p:spPr>
          <a:xfrm>
            <a:off x="1175656" y="2927269"/>
            <a:ext cx="41539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Bebas Neue" panose="020B0606020202050201" pitchFamily="34" charset="0"/>
              </a:rPr>
              <a:t>Local</a:t>
            </a:r>
          </a:p>
          <a:p>
            <a:pPr algn="ctr"/>
            <a:r>
              <a:rPr lang="en-US" sz="4800" dirty="0">
                <a:latin typeface="Bebas Neue" panose="020B0606020202050201" pitchFamily="34" charset="0"/>
              </a:rPr>
              <a:t>1</a:t>
            </a:r>
            <a:r>
              <a:rPr lang="en-US" sz="4800" baseline="30000" dirty="0">
                <a:latin typeface="Bebas Neue" panose="020B0606020202050201" pitchFamily="34" charset="0"/>
              </a:rPr>
              <a:t>st</a:t>
            </a:r>
            <a:r>
              <a:rPr lang="en-US" sz="4800" dirty="0">
                <a:latin typeface="Bebas Neue" panose="020B0606020202050201" pitchFamily="34" charset="0"/>
              </a:rPr>
              <a:t> Corinthians 1:2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1C231-EBB1-48BC-9E0B-B4E98FEBB30E}"/>
              </a:ext>
            </a:extLst>
          </p:cNvPr>
          <p:cNvSpPr txBox="1"/>
          <p:nvPr/>
        </p:nvSpPr>
        <p:spPr>
          <a:xfrm>
            <a:off x="6988628" y="2927269"/>
            <a:ext cx="37533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Bebas Neue" panose="020B0606020202050201" pitchFamily="34" charset="0"/>
              </a:rPr>
              <a:t>universal</a:t>
            </a:r>
            <a:endParaRPr lang="en-US" sz="4800" dirty="0">
              <a:solidFill>
                <a:srgbClr val="00B0F0"/>
              </a:solidFill>
              <a:latin typeface="Bebas Neue" panose="020B0606020202050201" pitchFamily="34" charset="0"/>
            </a:endParaRPr>
          </a:p>
          <a:p>
            <a:pPr algn="ctr"/>
            <a:r>
              <a:rPr lang="en-US" sz="4800" dirty="0">
                <a:latin typeface="Bebas Neue" panose="020B0606020202050201" pitchFamily="34" charset="0"/>
              </a:rPr>
              <a:t>Acts 9:31</a:t>
            </a:r>
          </a:p>
        </p:txBody>
      </p:sp>
    </p:spTree>
    <p:extLst>
      <p:ext uri="{BB962C8B-B14F-4D97-AF65-F5344CB8AC3E}">
        <p14:creationId xmlns:p14="http://schemas.microsoft.com/office/powerpoint/2010/main" val="30363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Does It Mean to Be a Church Member? - Lifeway Research">
            <a:extLst>
              <a:ext uri="{FF2B5EF4-FFF2-40B4-BE49-F238E27FC236}">
                <a16:creationId xmlns:a16="http://schemas.microsoft.com/office/drawing/2014/main" id="{5F4B971D-E355-4AA0-ED42-DE3D5D0F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" b="-3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" r="14155" b="1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057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083D8-CB44-4338-6151-E1F30876DB8D}"/>
              </a:ext>
            </a:extLst>
          </p:cNvPr>
          <p:cNvSpPr txBox="1"/>
          <p:nvPr/>
        </p:nvSpPr>
        <p:spPr>
          <a:xfrm>
            <a:off x="6703044" y="693457"/>
            <a:ext cx="48057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Landasans Medium" panose="00000606000000000000" pitchFamily="50" charset="0"/>
                <a:ea typeface="Source Sans Pro Black" panose="020B0803030403020204" pitchFamily="34" charset="0"/>
              </a:rPr>
              <a:t>Who is part of the church?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1ADF3-FA24-E3F4-DC68-68724B537D66}"/>
              </a:ext>
            </a:extLst>
          </p:cNvPr>
          <p:cNvSpPr txBox="1"/>
          <p:nvPr/>
        </p:nvSpPr>
        <p:spPr>
          <a:xfrm>
            <a:off x="775063" y="4955177"/>
            <a:ext cx="2952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Bebas Neue" panose="020B0606020202050201" pitchFamily="34" charset="0"/>
              </a:rPr>
              <a:t>Acts 2:47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3FBEA-0311-5FE3-A9C9-1EB93AEE54D6}"/>
              </a:ext>
            </a:extLst>
          </p:cNvPr>
          <p:cNvSpPr txBox="1"/>
          <p:nvPr/>
        </p:nvSpPr>
        <p:spPr>
          <a:xfrm>
            <a:off x="4885509" y="4636442"/>
            <a:ext cx="7191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jalla One" panose="02000506040000020004" pitchFamily="2" charset="0"/>
              </a:rPr>
              <a:t>Can people be in our church but not God’s church? (1</a:t>
            </a:r>
            <a:r>
              <a:rPr lang="en-US" sz="2000" baseline="30000" dirty="0">
                <a:latin typeface="Fjalla One" panose="02000506040000020004" pitchFamily="2" charset="0"/>
              </a:rPr>
              <a:t>st</a:t>
            </a:r>
            <a:r>
              <a:rPr lang="en-US" sz="2000" dirty="0">
                <a:latin typeface="Fjalla One" panose="02000506040000020004" pitchFamily="2" charset="0"/>
              </a:rPr>
              <a:t> John 2:19)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jalla One" panose="02000506040000020004" pitchFamily="2" charset="0"/>
              </a:rPr>
              <a:t>Can people be in God’s church but not our church? (Mark 9:38-40)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jalla One" panose="02000506040000020004" pitchFamily="2" charset="0"/>
              </a:rPr>
              <a:t>Is a church’s standing with God easily visible? (Revelation 3:1) </a:t>
            </a:r>
          </a:p>
        </p:txBody>
      </p:sp>
    </p:spTree>
    <p:extLst>
      <p:ext uri="{BB962C8B-B14F-4D97-AF65-F5344CB8AC3E}">
        <p14:creationId xmlns:p14="http://schemas.microsoft.com/office/powerpoint/2010/main" val="26839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7C87-6B80-E49A-0E92-41FC2D731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641C53-5FD7-B916-4BE6-5BA6F6C6A753}"/>
              </a:ext>
            </a:extLst>
          </p:cNvPr>
          <p:cNvSpPr txBox="1">
            <a:spLocks/>
          </p:cNvSpPr>
          <p:nvPr/>
        </p:nvSpPr>
        <p:spPr>
          <a:xfrm>
            <a:off x="2010516" y="300541"/>
            <a:ext cx="8397390" cy="706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Christ’s Church – </a:t>
            </a:r>
            <a:r>
              <a:rPr lang="en-US" sz="5400" dirty="0">
                <a:solidFill>
                  <a:srgbClr val="0070C0"/>
                </a:solidFill>
                <a:latin typeface="Bebas Neue" panose="020B0606020202050201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Moral Purity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94DE-CEAE-4A3F-C87C-0579F97EBB79}"/>
              </a:ext>
            </a:extLst>
          </p:cNvPr>
          <p:cNvSpPr txBox="1"/>
          <p:nvPr/>
        </p:nvSpPr>
        <p:spPr>
          <a:xfrm>
            <a:off x="4408524" y="2266208"/>
            <a:ext cx="6574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Is it easy to select a church based on this?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The issue wasn’t the sermon, but the lives of its members!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ndasans Medium" panose="00000606000000000000" pitchFamily="50" charset="0"/>
              </a:rPr>
              <a:t>Everyone has a personal responsibility to address moral failings within the church.</a:t>
            </a:r>
          </a:p>
        </p:txBody>
      </p:sp>
      <p:pic>
        <p:nvPicPr>
          <p:cNvPr id="4098" name="Picture 2" descr="The Las Vegas Strip: The Complete Guide">
            <a:extLst>
              <a:ext uri="{FF2B5EF4-FFF2-40B4-BE49-F238E27FC236}">
                <a16:creationId xmlns:a16="http://schemas.microsoft.com/office/drawing/2014/main" id="{77CC642C-A53D-9B98-A9FA-FD6AF6D94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8" r="20779"/>
          <a:stretch/>
        </p:blipFill>
        <p:spPr bwMode="auto">
          <a:xfrm>
            <a:off x="914401" y="1497685"/>
            <a:ext cx="3128942" cy="486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5FBD6-C9D0-0A44-4400-EFE7E3CE2208}"/>
              </a:ext>
            </a:extLst>
          </p:cNvPr>
          <p:cNvSpPr txBox="1"/>
          <p:nvPr/>
        </p:nvSpPr>
        <p:spPr>
          <a:xfrm>
            <a:off x="4886672" y="13078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C00000"/>
                </a:solidFill>
                <a:latin typeface="Bebas Neue" panose="020B0606020202050201" pitchFamily="34" charset="0"/>
              </a:rPr>
              <a:t>Revelation 2:19-23</a:t>
            </a:r>
          </a:p>
        </p:txBody>
      </p:sp>
    </p:spTree>
    <p:extLst>
      <p:ext uri="{BB962C8B-B14F-4D97-AF65-F5344CB8AC3E}">
        <p14:creationId xmlns:p14="http://schemas.microsoft.com/office/powerpoint/2010/main" val="9437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403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Fjalla One</vt:lpstr>
      <vt:lpstr>Calibri Light</vt:lpstr>
      <vt:lpstr>Calibri</vt:lpstr>
      <vt:lpstr>Landasans Medium</vt:lpstr>
      <vt:lpstr>Bebas Neue</vt:lpstr>
      <vt:lpstr>Arial</vt:lpstr>
      <vt:lpstr>Source Sans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TRAMELL, STEVEN A</dc:creator>
  <cp:lastModifiedBy>TRAMELL, STEVEN A</cp:lastModifiedBy>
  <cp:revision>30</cp:revision>
  <dcterms:created xsi:type="dcterms:W3CDTF">2022-12-01T01:06:38Z</dcterms:created>
  <dcterms:modified xsi:type="dcterms:W3CDTF">2023-03-15T22:30:17Z</dcterms:modified>
</cp:coreProperties>
</file>